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13AAC-93D5-4BD9-ADA1-0A790F1F6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851A7-5ED6-4E10-8AB3-041A12307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8E464-9056-42F5-B679-A692BB02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9816-1D25-47DA-9FBC-00BFF637DB5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90FF1-488C-4F62-BF5A-57AAF3D9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929AC-94D4-4A50-A5F2-F2B36D4B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4B57-0829-44B8-808E-6694D7B8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FC98-7E66-4E9D-A05C-FB71AE75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B50BD-B98A-407C-B7E8-86680203E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B0B95-7E9C-4068-9E54-E757A06F3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9816-1D25-47DA-9FBC-00BFF637DB5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AF291-2816-42D1-AE8F-7BFCC9E3A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D9D2F-435A-4B27-934C-DD4AA1D4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4B57-0829-44B8-808E-6694D7B8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7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8C8DD-FF12-441F-92E7-19A1FC7AB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18800-8A5B-4A4F-8FBA-43B6CB3C5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F3C89-AD9A-4B99-9761-0EF9E2A6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9816-1D25-47DA-9FBC-00BFF637DB5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7C4DF-2787-4F44-89D4-77AAA612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6F4FF-6C8F-4050-9820-CAF458D3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4B57-0829-44B8-808E-6694D7B8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3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435B0-90D2-494D-92A9-CA1287CA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EED7E-ADE7-4D37-A0DB-ECC098B87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ADBBC-2475-406D-A45B-130C5E3D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9816-1D25-47DA-9FBC-00BFF637DB5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8526E-0B23-4226-952C-2D8FC47A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820B7-F28F-4A61-BC58-8E46ADCA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4B57-0829-44B8-808E-6694D7B8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2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3B07A-C208-4FA7-9C60-9E3EC87D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230FC-094B-4244-A438-4E629EDFE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BB5A6-E123-482C-88ED-EFD580EB2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9816-1D25-47DA-9FBC-00BFF637DB5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990CD-A9AD-44D4-91E7-FC47987E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D213F-FB2B-43D5-B4D8-D7C1C3CB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4B57-0829-44B8-808E-6694D7B8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5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D08E8-00FE-4918-9C3F-C673E3919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8A057-D9ED-4533-81F1-4F133468E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D9B32-13F4-469A-9B9F-91B398C8C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18277-1EA0-4B18-B22C-BF166176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9816-1D25-47DA-9FBC-00BFF637DB5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681E5-6692-476E-8F1C-619EFD90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2240F-3AB1-433E-ABCE-DE57C11D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4B57-0829-44B8-808E-6694D7B8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5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C94C-E002-4DD4-BDF8-B59E9D81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A4D2B-6EC8-4A7A-9F0B-F6C80AB95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5A134-EDA6-410D-9EA7-DC55D67D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B532B-0810-4683-B70F-E731B286B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B6BD1-A8CE-4C3E-A6EE-7A3A3AA6F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EA81AC-345C-4F9B-868F-79A4207D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9816-1D25-47DA-9FBC-00BFF637DB5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EABF9-3568-44E4-A3B8-5A714B18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EE04FE-40D4-44F0-A803-31F90C12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4B57-0829-44B8-808E-6694D7B8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0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FBEC-D425-4B72-8444-8626979B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DFBE3-82DD-46BC-8C51-8D49469B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9816-1D25-47DA-9FBC-00BFF637DB5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23E2D-9F56-4957-A8A5-8229F90C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805B7-05A5-414F-BD1B-F68EBA36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4B57-0829-44B8-808E-6694D7B8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4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A05E4-7BBB-4438-BF83-C159CB81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9816-1D25-47DA-9FBC-00BFF637DB5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39563-1FBD-490F-9726-7FDE0748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639F1-CF79-4986-9EE5-EA8F1AA2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4B57-0829-44B8-808E-6694D7B8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3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D980B-930D-4597-9FDB-31DDF1FB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81ECD-388D-42C6-BF93-BAD4DA860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C7CD1-E03F-496A-AC6F-C9555328E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9A02D-0CC2-4972-A1A4-DABE9FFF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9816-1D25-47DA-9FBC-00BFF637DB5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87E8C-2C37-4B7D-9756-467B60CA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8EEFD-A281-4DF1-B70F-77A94095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4B57-0829-44B8-808E-6694D7B8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1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4484-221C-44AD-95E8-196BB1D9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434DE8-2785-4027-86C3-891D99BE6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FD2F-1C38-45B1-BD0B-3DF9EB11B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3B91F-D33C-4251-9E22-F158769E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9816-1D25-47DA-9FBC-00BFF637DB5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FCFEB-87AD-4207-AEAA-892DCE3E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8A674-2D15-4E20-A6B6-FE172BEE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4B57-0829-44B8-808E-6694D7B8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0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39D5C-B0B7-4707-890F-8AC599CF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F85C5-0F06-4A4B-8B17-96ADFC3A9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36D8B-8C3F-4216-8160-4A45E5A61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49816-1D25-47DA-9FBC-00BFF637DB5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3435-41F8-4992-8B46-50898C45B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D7D8D-9BAA-4341-A713-E206C0560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14B57-0829-44B8-808E-6694D7B8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6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xt.reverso.net/traducere/engleza-romana/the+Goddess+Themi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eb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9095-42A2-4370-999E-A17F7BFB3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17515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rgbClr val="7030A0"/>
                </a:solidFill>
              </a:rPr>
              <a:t>JUSTICE</a:t>
            </a:r>
            <a:br>
              <a:rPr lang="en-US" sz="9600" dirty="0"/>
            </a:br>
            <a:br>
              <a:rPr lang="en-US" sz="9600" dirty="0"/>
            </a:br>
            <a:br>
              <a:rPr lang="en-US" sz="9600" dirty="0"/>
            </a:br>
            <a:endParaRPr lang="en-US" sz="96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DC8B50D-9DCE-4182-BE85-006FD8007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1858169"/>
            <a:ext cx="4286250" cy="4286250"/>
          </a:xfrm>
        </p:spPr>
      </p:pic>
    </p:spTree>
    <p:extLst>
      <p:ext uri="{BB962C8B-B14F-4D97-AF65-F5344CB8AC3E}">
        <p14:creationId xmlns:p14="http://schemas.microsoft.com/office/powerpoint/2010/main" val="1440071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04D2F7-C804-A4F3-3B56-27C1C6B60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0" y="3220719"/>
            <a:ext cx="1708911" cy="17069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3AEEE8-9E75-4EA8-BEC9-45549E0D5EB2}"/>
              </a:ext>
            </a:extLst>
          </p:cNvPr>
          <p:cNvSpPr txBox="1"/>
          <p:nvPr/>
        </p:nvSpPr>
        <p:spPr>
          <a:xfrm>
            <a:off x="1777076" y="901805"/>
            <a:ext cx="742788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202124"/>
                </a:solidFill>
                <a:latin typeface="inherit"/>
              </a:rPr>
              <a:t>S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ocial injustice in the world: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</a:rPr>
              <a:t>Human trafficking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4400" b="1" dirty="0">
              <a:solidFill>
                <a:srgbClr val="7030A0"/>
              </a:solidFill>
              <a:latin typeface="inherit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inherit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400" dirty="0">
                <a:solidFill>
                  <a:srgbClr val="202124"/>
                </a:solidFill>
                <a:latin typeface="inherit"/>
              </a:rPr>
              <a:t>Opposite</a:t>
            </a:r>
            <a:r>
              <a:rPr lang="en-US" altLang="en-US" sz="4400" b="1" dirty="0">
                <a:solidFill>
                  <a:srgbClr val="7030A0"/>
                </a:solidFill>
                <a:latin typeface="inherit"/>
              </a:rPr>
              <a:t> : 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inheri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81E77-452E-CEB7-AD79-D2F0FC60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22" y="599440"/>
            <a:ext cx="9439275" cy="56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2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9EEA9E-61EF-8DE4-E30F-F1078F2F2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2736163"/>
            <a:ext cx="2452809" cy="1779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E8D6D0-9B09-475B-B0FD-2C50AA1C65E5}"/>
              </a:ext>
            </a:extLst>
          </p:cNvPr>
          <p:cNvSpPr txBox="1"/>
          <p:nvPr/>
        </p:nvSpPr>
        <p:spPr>
          <a:xfrm>
            <a:off x="2479040" y="1162953"/>
            <a:ext cx="72339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dirty="0">
              <a:solidFill>
                <a:srgbClr val="202124"/>
              </a:solidFill>
              <a:latin typeface="inheri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dirty="0">
                <a:solidFill>
                  <a:srgbClr val="202124"/>
                </a:solidFill>
                <a:latin typeface="inherit"/>
              </a:rPr>
              <a:t>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ocial injustice in the world: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Labor exploitation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7030A0"/>
                </a:solidFill>
                <a:latin typeface="inherit"/>
              </a:rPr>
              <a:t>Opposite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inheri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27EDC-343F-8AC3-413D-FC22A48F9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50" y="-101600"/>
            <a:ext cx="10018708" cy="64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1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2E9DAE-E892-0436-07A0-B4831FAA8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75" y="2214880"/>
            <a:ext cx="2786025" cy="1857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D64363-3D11-4692-B979-EBC980945F5C}"/>
              </a:ext>
            </a:extLst>
          </p:cNvPr>
          <p:cNvSpPr txBox="1"/>
          <p:nvPr/>
        </p:nvSpPr>
        <p:spPr>
          <a:xfrm>
            <a:off x="1503680" y="730148"/>
            <a:ext cx="7721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dirty="0">
                <a:solidFill>
                  <a:srgbClr val="202124"/>
                </a:solidFill>
                <a:latin typeface="inherit"/>
              </a:rPr>
              <a:t>S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ocial injustice in the world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</a:rPr>
              <a:t>Military use of children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dirty="0">
                <a:solidFill>
                  <a:srgbClr val="202124"/>
                </a:solidFill>
                <a:latin typeface="inherit"/>
              </a:rPr>
              <a:t>Opposite :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205A4-BA9C-46AA-8EA5-C90A66D7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14" y="730148"/>
            <a:ext cx="9688946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86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491875-5BA4-1387-5517-5D8D0BFAF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59" y="2988945"/>
            <a:ext cx="2647950" cy="1733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84E9FB-1C50-4401-BE69-02C05D2A9F83}"/>
              </a:ext>
            </a:extLst>
          </p:cNvPr>
          <p:cNvSpPr txBox="1"/>
          <p:nvPr/>
        </p:nvSpPr>
        <p:spPr>
          <a:xfrm>
            <a:off x="1914698" y="732770"/>
            <a:ext cx="763847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400" dirty="0">
              <a:solidFill>
                <a:srgbClr val="202124"/>
              </a:solidFill>
              <a:latin typeface="inheri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dirty="0">
                <a:solidFill>
                  <a:srgbClr val="202124"/>
                </a:solidFill>
                <a:latin typeface="inherit"/>
              </a:rPr>
              <a:t>S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ocial injustice in the world: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</a:rPr>
              <a:t>Violation of human rights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400" dirty="0">
                <a:solidFill>
                  <a:srgbClr val="202124"/>
                </a:solidFill>
                <a:latin typeface="inherit"/>
              </a:rPr>
              <a:t>Opposite :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53A37-AFD8-4ECF-9433-64C40B7D3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42" y="567827"/>
            <a:ext cx="9993746" cy="572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6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B09EA7-0218-4957-AB29-B88431717520}"/>
              </a:ext>
            </a:extLst>
          </p:cNvPr>
          <p:cNvSpPr/>
          <p:nvPr/>
        </p:nvSpPr>
        <p:spPr>
          <a:xfrm>
            <a:off x="1228436" y="1514764"/>
            <a:ext cx="8820727" cy="44888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Thank you</a:t>
            </a:r>
          </a:p>
          <a:p>
            <a:pPr algn="ctr"/>
            <a:endParaRPr lang="en-US" sz="4400" b="1" dirty="0">
              <a:solidFill>
                <a:srgbClr val="7030A0"/>
              </a:solidFill>
            </a:endParaRPr>
          </a:p>
          <a:p>
            <a:pPr algn="ctr"/>
            <a:endParaRPr lang="en-US" sz="4400" b="1" dirty="0">
              <a:solidFill>
                <a:srgbClr val="7030A0"/>
              </a:solidFill>
            </a:endParaRP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B18F2-51EE-7F71-43A9-0C8C6DF33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0" y="3488314"/>
            <a:ext cx="3930942" cy="2135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9EE4DA-3B78-BB5F-E479-C1D57DA71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82" y="3488314"/>
            <a:ext cx="2224155" cy="21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6D86-868C-4963-B73B-F20D4552B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7639"/>
          </a:xfrm>
        </p:spPr>
        <p:txBody>
          <a:bodyPr/>
          <a:lstStyle/>
          <a:p>
            <a:r>
              <a:rPr lang="en-US" dirty="0"/>
              <a:t>From a linguistic point of view, </a:t>
            </a:r>
            <a:r>
              <a:rPr lang="en-US" b="1" dirty="0">
                <a:solidFill>
                  <a:srgbClr val="7030A0"/>
                </a:solidFill>
              </a:rPr>
              <a:t>justice</a:t>
            </a:r>
            <a:r>
              <a:rPr lang="en-US" dirty="0"/>
              <a:t> means and is related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EA4F7-2285-4736-87BA-5B0C3CF37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2764"/>
            <a:ext cx="10515600" cy="46218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legal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right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fair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rightness</a:t>
            </a:r>
            <a:endParaRPr lang="en-US" sz="3600" dirty="0">
              <a:solidFill>
                <a:srgbClr val="70757A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impartiality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law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equity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927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DF79-1891-4FD2-B1B3-EBDD80FE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62" y="532607"/>
            <a:ext cx="10515600" cy="1573044"/>
          </a:xfrm>
        </p:spPr>
        <p:txBody>
          <a:bodyPr>
            <a:normAutofit/>
          </a:bodyPr>
          <a:lstStyle/>
          <a:p>
            <a:r>
              <a:rPr lang="en-US" dirty="0"/>
              <a:t>Symbolic representation, adopted from Greek mythology: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FBE0F1-1954-4D07-B9F1-9873B735E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69" y="1226282"/>
            <a:ext cx="2764986" cy="2443396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DF9873-F599-46D2-992D-45868573C872}"/>
              </a:ext>
            </a:extLst>
          </p:cNvPr>
          <p:cNvSpPr/>
          <p:nvPr/>
        </p:nvSpPr>
        <p:spPr>
          <a:xfrm>
            <a:off x="1364105" y="2983043"/>
            <a:ext cx="3312826" cy="2443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BAE84-D8DF-4DE1-996D-DA1615A1C25E}"/>
              </a:ext>
            </a:extLst>
          </p:cNvPr>
          <p:cNvSpPr txBox="1"/>
          <p:nvPr/>
        </p:nvSpPr>
        <p:spPr>
          <a:xfrm>
            <a:off x="193964" y="2878112"/>
            <a:ext cx="11822545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Goddess Themis</a:t>
            </a:r>
            <a:r>
              <a:rPr lang="en-US" sz="2800" b="1" dirty="0">
                <a:solidFill>
                  <a:srgbClr val="7030A0"/>
                </a:solidFill>
              </a:rPr>
              <a:t>  and her symbols</a:t>
            </a:r>
          </a:p>
          <a:p>
            <a:endParaRPr lang="en-US" dirty="0"/>
          </a:p>
          <a:p>
            <a:r>
              <a:rPr lang="en-US" sz="1700" b="1" dirty="0">
                <a:solidFill>
                  <a:srgbClr val="7030A0"/>
                </a:solidFill>
              </a:rPr>
              <a:t>Themis </a:t>
            </a:r>
            <a:r>
              <a:rPr lang="en-US" sz="1700" dirty="0" err="1">
                <a:solidFill>
                  <a:srgbClr val="000000"/>
                </a:solidFill>
                <a:latin typeface="Montserrat" panose="00000500000000000000" pitchFamily="2" charset="0"/>
              </a:rPr>
              <a:t>symbolises</a:t>
            </a:r>
            <a:r>
              <a:rPr lang="en-US" sz="1700" dirty="0">
                <a:solidFill>
                  <a:srgbClr val="000000"/>
                </a:solidFill>
                <a:latin typeface="Montserrat" panose="00000500000000000000" pitchFamily="2" charset="0"/>
              </a:rPr>
              <a:t> “the law of nature” and was considered the personification of the Divine order.</a:t>
            </a:r>
          </a:p>
          <a:p>
            <a:endParaRPr lang="en-US" sz="17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en-US" sz="1700" b="1" dirty="0">
                <a:solidFill>
                  <a:srgbClr val="7030A0"/>
                </a:solidFill>
              </a:rPr>
              <a:t>Her eyes tied </a:t>
            </a:r>
            <a:r>
              <a:rPr lang="en-US" sz="1700" dirty="0">
                <a:solidFill>
                  <a:srgbClr val="000000"/>
                </a:solidFill>
                <a:latin typeface="Montserrat" panose="00000500000000000000" pitchFamily="2" charset="0"/>
              </a:rPr>
              <a:t>mean  justice should be done with impartiality</a:t>
            </a:r>
          </a:p>
          <a:p>
            <a:endParaRPr lang="en-US" sz="17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en-US" sz="1700" b="1" dirty="0">
                <a:solidFill>
                  <a:srgbClr val="7030A0"/>
                </a:solidFill>
              </a:rPr>
              <a:t>The balance </a:t>
            </a:r>
            <a:r>
              <a:rPr lang="en-US" sz="1700" dirty="0">
                <a:solidFill>
                  <a:srgbClr val="000000"/>
                </a:solidFill>
                <a:latin typeface="Montserrat" panose="00000500000000000000" pitchFamily="2" charset="0"/>
              </a:rPr>
              <a:t>means</a:t>
            </a:r>
            <a:r>
              <a:rPr lang="en-US" sz="1700" dirty="0"/>
              <a:t> 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all the evidence is weighed and shows in conditions of impartiality where justice is</a:t>
            </a:r>
            <a:endParaRPr lang="en-US" sz="1700" dirty="0"/>
          </a:p>
          <a:p>
            <a:endParaRPr lang="en-US" sz="1700" dirty="0"/>
          </a:p>
          <a:p>
            <a:r>
              <a:rPr lang="en-US" sz="1700" b="1" dirty="0">
                <a:solidFill>
                  <a:srgbClr val="7030A0"/>
                </a:solidFill>
              </a:rPr>
              <a:t>The sword </a:t>
            </a:r>
            <a:r>
              <a:rPr lang="en-US" sz="1700" dirty="0">
                <a:solidFill>
                  <a:srgbClr val="000000"/>
                </a:solidFill>
                <a:latin typeface="Montserrat" panose="00000500000000000000" pitchFamily="2" charset="0"/>
              </a:rPr>
              <a:t>means</a:t>
            </a:r>
            <a:r>
              <a:rPr lang="en-US" sz="1700" dirty="0"/>
              <a:t>  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the execution of what is decided after an impartial judgment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3513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CA00D89-4972-41DC-900A-B8B7891463C3}"/>
              </a:ext>
            </a:extLst>
          </p:cNvPr>
          <p:cNvSpPr txBox="1"/>
          <p:nvPr/>
        </p:nvSpPr>
        <p:spPr>
          <a:xfrm>
            <a:off x="332639" y="354279"/>
            <a:ext cx="1138967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/>
              <a:t>We </a:t>
            </a:r>
            <a:r>
              <a:rPr lang="en-US" sz="2600" dirty="0" err="1"/>
              <a:t>chosed</a:t>
            </a:r>
            <a:r>
              <a:rPr lang="en-US" sz="2600" dirty="0"/>
              <a:t> to speak about </a:t>
            </a:r>
            <a:r>
              <a:rPr lang="en-US" sz="2600" b="1" dirty="0">
                <a:solidFill>
                  <a:srgbClr val="7030A0"/>
                </a:solidFill>
              </a:rPr>
              <a:t>racism</a:t>
            </a:r>
            <a:r>
              <a:rPr lang="en-US" sz="2600" dirty="0"/>
              <a:t> because we feel and think that humans are all alike, and because racism still exists and it is </a:t>
            </a:r>
            <a:r>
              <a:rPr lang="en-US" sz="2600" b="1" dirty="0">
                <a:solidFill>
                  <a:srgbClr val="7030A0"/>
                </a:solidFill>
              </a:rPr>
              <a:t>unjust</a:t>
            </a:r>
          </a:p>
          <a:p>
            <a:endParaRPr lang="en-US" sz="2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/>
              <a:t>We </a:t>
            </a:r>
            <a:r>
              <a:rPr lang="en-US" sz="2600" dirty="0" err="1"/>
              <a:t>chosed</a:t>
            </a:r>
            <a:r>
              <a:rPr lang="en-US" sz="2600" dirty="0"/>
              <a:t> to speak about </a:t>
            </a:r>
            <a:r>
              <a:rPr lang="en-US" sz="2600" b="1" dirty="0">
                <a:solidFill>
                  <a:srgbClr val="7030A0"/>
                </a:solidFill>
              </a:rPr>
              <a:t>freedom</a:t>
            </a:r>
            <a:r>
              <a:rPr lang="en-US" sz="2600" dirty="0"/>
              <a:t> because we feel and think that humans are born to be free, and that’s </a:t>
            </a:r>
            <a:r>
              <a:rPr lang="en-US" sz="2600" b="1" dirty="0">
                <a:solidFill>
                  <a:srgbClr val="7030A0"/>
                </a:solidFill>
              </a:rPr>
              <a:t>right</a:t>
            </a:r>
          </a:p>
          <a:p>
            <a:endParaRPr lang="en-US" sz="2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/>
              <a:t>We  </a:t>
            </a:r>
            <a:r>
              <a:rPr lang="en-US" sz="2600" dirty="0" err="1"/>
              <a:t>chosed</a:t>
            </a:r>
            <a:r>
              <a:rPr lang="en-US" sz="2600" dirty="0"/>
              <a:t> to speak about </a:t>
            </a:r>
            <a:r>
              <a:rPr lang="en-US" sz="2600" b="1" dirty="0">
                <a:solidFill>
                  <a:srgbClr val="7030A0"/>
                </a:solidFill>
              </a:rPr>
              <a:t>equality</a:t>
            </a:r>
            <a:r>
              <a:rPr lang="en-US" sz="2600" dirty="0"/>
              <a:t> because we feel and think that humans are born to be equal one to another and every human being is </a:t>
            </a:r>
            <a:r>
              <a:rPr lang="en-US" sz="2600" b="1" dirty="0">
                <a:solidFill>
                  <a:srgbClr val="7030A0"/>
                </a:solidFill>
              </a:rPr>
              <a:t>right</a:t>
            </a:r>
            <a:r>
              <a:rPr lang="en-US" sz="2600" dirty="0"/>
              <a:t> to regard others as equal to him.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7030A0"/>
                </a:solidFill>
              </a:rPr>
              <a:t>Question</a:t>
            </a:r>
            <a:r>
              <a:rPr lang="en-US" sz="2600" dirty="0"/>
              <a:t> : did we chose from a rational point of view or from an emotional point of view ?</a:t>
            </a:r>
          </a:p>
          <a:p>
            <a:r>
              <a:rPr lang="en-US" sz="2600" b="1" dirty="0">
                <a:solidFill>
                  <a:srgbClr val="7030A0"/>
                </a:solidFill>
              </a:rPr>
              <a:t>Answer</a:t>
            </a:r>
            <a:r>
              <a:rPr lang="en-US" sz="2600" dirty="0"/>
              <a:t> : both</a:t>
            </a:r>
          </a:p>
          <a:p>
            <a:r>
              <a:rPr lang="en-US" sz="2600" b="1" dirty="0">
                <a:solidFill>
                  <a:srgbClr val="7030A0"/>
                </a:solidFill>
              </a:rPr>
              <a:t>Consequence</a:t>
            </a:r>
            <a:r>
              <a:rPr lang="en-US" sz="2600" dirty="0"/>
              <a:t> : relativity of perceptions, decisions, relativity of almost everything because our emotional background and because our different level of knowledge.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BD81B7-9F3D-4548-9972-3C478D66F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8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1E1E6-6D02-40EA-A321-8A7AA6C8C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5" y="449705"/>
            <a:ext cx="11662346" cy="613582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/>
              <a:t>Why do we consider JUSTICE a very important value 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First of all </a:t>
            </a:r>
            <a:r>
              <a:rPr lang="en-US" sz="2800" dirty="0"/>
              <a:t>we can see that </a:t>
            </a:r>
            <a:r>
              <a:rPr lang="en-US" sz="2800" b="1" dirty="0">
                <a:solidFill>
                  <a:srgbClr val="7030A0"/>
                </a:solidFill>
              </a:rPr>
              <a:t>justice</a:t>
            </a:r>
            <a:r>
              <a:rPr lang="en-US" sz="2800" dirty="0"/>
              <a:t> </a:t>
            </a:r>
            <a:r>
              <a:rPr lang="en-US" dirty="0"/>
              <a:t>implies the respect of all other values.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Some </a:t>
            </a:r>
            <a:r>
              <a:rPr lang="en-US" b="1" dirty="0">
                <a:solidFill>
                  <a:srgbClr val="7030A0"/>
                </a:solidFill>
              </a:rPr>
              <a:t>answers to our question</a:t>
            </a:r>
            <a:r>
              <a:rPr lang="en-US" sz="2800" b="1" dirty="0">
                <a:solidFill>
                  <a:srgbClr val="7030A0"/>
                </a:solidFill>
              </a:rPr>
              <a:t> : </a:t>
            </a:r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All humans should be equal in front of law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feel and think about everything around us, in terms of right or wrong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use the word justice in connection with any event or action PRODUCED BY HUMAN BEINGS.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As Themis represents, we humans feel in a very profound and subconscious way, what is right and what is wrong. This is our a 6’th sense.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18A8DA-3C18-48B6-949E-E99A46D8C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9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F745D84-CCBE-4759-8AC5-A66DE034A2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7164" y="342750"/>
            <a:ext cx="11665527" cy="60067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202124"/>
                </a:solidFill>
                <a:latin typeface="inherit"/>
              </a:rPr>
              <a:t>Let’s observe </a:t>
            </a:r>
            <a:r>
              <a:rPr lang="en-US" altLang="en-US" b="1" dirty="0">
                <a:solidFill>
                  <a:srgbClr val="7030A0"/>
                </a:solidFill>
                <a:latin typeface="inherit"/>
              </a:rPr>
              <a:t>types of social injustice </a:t>
            </a:r>
            <a:r>
              <a:rPr lang="en-US" altLang="en-US" dirty="0">
                <a:solidFill>
                  <a:srgbClr val="202124"/>
                </a:solidFill>
                <a:latin typeface="inherit"/>
              </a:rPr>
              <a:t>represented by the following photos.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202124"/>
                </a:solidFill>
                <a:latin typeface="inherit"/>
              </a:rPr>
              <a:t>Please define </a:t>
            </a:r>
            <a:r>
              <a:rPr lang="en-US" altLang="en-US" b="1" dirty="0">
                <a:solidFill>
                  <a:srgbClr val="7030A0"/>
                </a:solidFill>
                <a:latin typeface="inherit"/>
              </a:rPr>
              <a:t>what is not right, what is not fair </a:t>
            </a:r>
            <a:r>
              <a:rPr lang="en-US" altLang="en-US" dirty="0">
                <a:solidFill>
                  <a:srgbClr val="202124"/>
                </a:solidFill>
                <a:latin typeface="inherit"/>
              </a:rPr>
              <a:t>in each photography.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202124"/>
                </a:solidFill>
                <a:latin typeface="inherit"/>
              </a:rPr>
              <a:t>Please find a right, fair, nice counterbalancing term or idea.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202124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2397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A785DD-AE26-6209-ACFC-EECDB2A8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85" y="2947933"/>
            <a:ext cx="2569442" cy="12355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29FC00-30E0-4ACF-BA2F-003218798021}"/>
              </a:ext>
            </a:extLst>
          </p:cNvPr>
          <p:cNvSpPr txBox="1"/>
          <p:nvPr/>
        </p:nvSpPr>
        <p:spPr>
          <a:xfrm>
            <a:off x="1906370" y="1382685"/>
            <a:ext cx="707507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202124"/>
                </a:solidFill>
                <a:latin typeface="inherit"/>
              </a:rPr>
              <a:t>S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ocial injustice in the world :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</a:rPr>
              <a:t>Discrimination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400" dirty="0">
                <a:solidFill>
                  <a:srgbClr val="202124"/>
                </a:solidFill>
                <a:latin typeface="inherit"/>
              </a:rPr>
              <a:t>Opposite: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F4607-66E5-95CA-1620-76DFA0DCA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59" y="1096359"/>
            <a:ext cx="8656350" cy="409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3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D71BF-38BD-8552-151D-DC5A1F15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2" y="2612908"/>
            <a:ext cx="2021465" cy="1311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465200-CCB2-9FB3-12ED-B91B95669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27" y="2740775"/>
            <a:ext cx="2672417" cy="12585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6C96E3-7EC5-4090-8886-17DC897CB4EC}"/>
              </a:ext>
            </a:extLst>
          </p:cNvPr>
          <p:cNvSpPr/>
          <p:nvPr/>
        </p:nvSpPr>
        <p:spPr>
          <a:xfrm>
            <a:off x="2309091" y="720435"/>
            <a:ext cx="6881091" cy="3278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202124"/>
                </a:solidFill>
                <a:latin typeface="inherit"/>
              </a:rPr>
              <a:t>S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ocial injustice in the world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</a:rPr>
              <a:t>Inequality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 err="1">
                <a:solidFill>
                  <a:srgbClr val="202124"/>
                </a:solidFill>
                <a:latin typeface="inherit"/>
              </a:rPr>
              <a:t>Oposite</a:t>
            </a:r>
            <a:r>
              <a:rPr lang="en-US" altLang="en-US" sz="4400" dirty="0">
                <a:solidFill>
                  <a:srgbClr val="202124"/>
                </a:solidFill>
                <a:latin typeface="inherit"/>
              </a:rPr>
              <a:t>: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145A71-EB0D-D45D-4A0A-5A2E91F74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22" y="2403186"/>
            <a:ext cx="2419157" cy="1569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4B4CCB-C9B5-F663-CBAB-740F4A8FC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" y="395654"/>
            <a:ext cx="9184640" cy="574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7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6E66DE-5F2F-A588-36AA-B9F26F4B9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0" y="3287701"/>
            <a:ext cx="2382520" cy="13391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71F29B-4552-4FB1-90A9-2B6487500F3A}"/>
              </a:ext>
            </a:extLst>
          </p:cNvPr>
          <p:cNvSpPr txBox="1"/>
          <p:nvPr/>
        </p:nvSpPr>
        <p:spPr>
          <a:xfrm>
            <a:off x="2032001" y="1948873"/>
            <a:ext cx="711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202124"/>
                </a:solidFill>
                <a:latin typeface="inherit"/>
              </a:rPr>
              <a:t>S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ocial injustice in the world: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</a:rPr>
              <a:t>Gender-based violence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202124"/>
                </a:solidFill>
                <a:latin typeface="inherit"/>
              </a:rPr>
              <a:t>Opposite 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63727-C2B4-E9D4-45E3-49E0E06CE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60" y="856144"/>
            <a:ext cx="9540240" cy="53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53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279</TotalTime>
  <Words>442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inherit</vt:lpstr>
      <vt:lpstr>Montserrat</vt:lpstr>
      <vt:lpstr>Wingdings</vt:lpstr>
      <vt:lpstr>Office Theme</vt:lpstr>
      <vt:lpstr>JUSTICE   </vt:lpstr>
      <vt:lpstr>From a linguistic point of view, justice means and is related to:</vt:lpstr>
      <vt:lpstr>Symbolic representation, adopted from Greek mythology: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2022-05-01T07:23:07Z</dcterms:created>
  <dcterms:modified xsi:type="dcterms:W3CDTF">2022-05-09T03:34:14Z</dcterms:modified>
</cp:coreProperties>
</file>